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3"/>
  </p:notesMasterIdLst>
  <p:handoutMasterIdLst>
    <p:handoutMasterId r:id="rId14"/>
  </p:handoutMasterIdLst>
  <p:sldIdLst>
    <p:sldId id="920" r:id="rId2"/>
    <p:sldId id="975" r:id="rId3"/>
    <p:sldId id="976" r:id="rId4"/>
    <p:sldId id="977" r:id="rId5"/>
    <p:sldId id="983" r:id="rId6"/>
    <p:sldId id="978" r:id="rId7"/>
    <p:sldId id="979" r:id="rId8"/>
    <p:sldId id="980" r:id="rId9"/>
    <p:sldId id="981" r:id="rId10"/>
    <p:sldId id="982" r:id="rId11"/>
    <p:sldId id="804" r:id="rId12"/>
  </p:sldIdLst>
  <p:sldSz cx="12192000" cy="6858000"/>
  <p:notesSz cx="6858000" cy="9144000"/>
  <p:defaultTextStyle>
    <a:defPPr>
      <a:defRPr lang="zh-CN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3DEC67-D806-4995-AABB-192EF5060B06}">
          <p14:sldIdLst>
            <p14:sldId id="920"/>
            <p14:sldId id="975"/>
            <p14:sldId id="976"/>
            <p14:sldId id="977"/>
            <p14:sldId id="983"/>
            <p14:sldId id="978"/>
            <p14:sldId id="979"/>
            <p14:sldId id="980"/>
            <p14:sldId id="981"/>
            <p14:sldId id="982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2600"/>
    <a:srgbClr val="FF8000"/>
    <a:srgbClr val="A300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>
      <p:cViewPr varScale="1">
        <p:scale>
          <a:sx n="88" d="100"/>
          <a:sy n="88" d="100"/>
        </p:scale>
        <p:origin x="1816" y="6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259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6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E495-074D-4A49-A062-D8E5D467D02D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7EF5-C109-324F-9D29-7407436F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65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24AD7-4E24-49EC-8378-ED00CCEB1ED7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317EA-879D-4C18-A7FE-780B87215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工作新意图发现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0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700814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31180"/>
            <a:ext cx="12192000" cy="21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B4344-6D08-F045-8258-D96AB1178DB2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69" y="14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5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18A1B41-492D-2E41-8DBE-C3C15FEB1CFF}"/>
              </a:ext>
            </a:extLst>
          </p:cNvPr>
          <p:cNvSpPr/>
          <p:nvPr userDrawn="1"/>
        </p:nvSpPr>
        <p:spPr>
          <a:xfrm>
            <a:off x="-1" y="160021"/>
            <a:ext cx="12192001" cy="112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960" y="368165"/>
            <a:ext cx="10369184" cy="922115"/>
          </a:xfrm>
        </p:spPr>
        <p:txBody>
          <a:bodyPr>
            <a:noAutofit/>
          </a:bodyPr>
          <a:lstStyle>
            <a:lvl1pPr algn="l">
              <a:defRPr sz="36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0369183" cy="4525963"/>
          </a:xfrm>
        </p:spPr>
        <p:txBody>
          <a:bodyPr>
            <a:normAutofit/>
          </a:bodyPr>
          <a:lstStyle>
            <a:lvl1pPr marL="342874" indent="-34287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itchFamily="18" charset="2"/>
              <a:buChar char=""/>
              <a:defRPr lang="zh-CN" altLang="en-US" sz="24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895" indent="-285730">
              <a:buClr>
                <a:srgbClr val="B418B8"/>
              </a:buClr>
              <a:buSzPct val="80000"/>
              <a:buFont typeface="Wingdings" pitchFamily="2" charset="2"/>
              <a:buChar char="u"/>
              <a:defRPr lang="zh-CN" altLang="en-US" sz="20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2914" indent="-228584">
              <a:def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9" name="Group 40"/>
          <p:cNvGrpSpPr>
            <a:grpSpLocks noChangeAspect="1"/>
          </p:cNvGrpSpPr>
          <p:nvPr/>
        </p:nvGrpSpPr>
        <p:grpSpPr bwMode="auto">
          <a:xfrm>
            <a:off x="753441" y="5963974"/>
            <a:ext cx="11438560" cy="701675"/>
            <a:chOff x="0" y="3702"/>
            <a:chExt cx="5760" cy="465"/>
          </a:xfrm>
        </p:grpSpPr>
        <p:sp>
          <p:nvSpPr>
            <p:cNvPr id="10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4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2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5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5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6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7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70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8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0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2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6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8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9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3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2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4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4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5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6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60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1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1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2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8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4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5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6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7E88C99-71EA-D146-8EEB-C25BEED6B01D}"/>
              </a:ext>
            </a:extLst>
          </p:cNvPr>
          <p:cNvSpPr/>
          <p:nvPr userDrawn="1"/>
        </p:nvSpPr>
        <p:spPr>
          <a:xfrm>
            <a:off x="0" y="3050"/>
            <a:ext cx="12192000" cy="4088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7030A0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89994F0B-B355-A74C-B23B-7D65AB5D0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40" y="453276"/>
            <a:ext cx="792000" cy="79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31A434-26C6-8C4C-8FF0-1673B7A153EF}"/>
              </a:ext>
            </a:extLst>
          </p:cNvPr>
          <p:cNvSpPr txBox="1"/>
          <p:nvPr userDrawn="1"/>
        </p:nvSpPr>
        <p:spPr>
          <a:xfrm>
            <a:off x="5219699" y="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46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40"/>
          <p:cNvGrpSpPr>
            <a:grpSpLocks noChangeAspect="1"/>
          </p:cNvGrpSpPr>
          <p:nvPr userDrawn="1"/>
        </p:nvGrpSpPr>
        <p:grpSpPr bwMode="auto">
          <a:xfrm>
            <a:off x="753438" y="5963974"/>
            <a:ext cx="10841379" cy="701675"/>
            <a:chOff x="0" y="3702"/>
            <a:chExt cx="5760" cy="465"/>
          </a:xfrm>
        </p:grpSpPr>
        <p:sp>
          <p:nvSpPr>
            <p:cNvPr id="8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9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0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2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0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3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5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68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6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7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8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0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4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6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1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0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1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2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2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3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4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58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5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6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7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1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6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2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4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5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1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3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54768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73252"/>
            <a:ext cx="10972800" cy="4252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37600" y="63087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429201" y="6295943"/>
            <a:ext cx="69410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b="1" kern="120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DB592A-0909-472D-A1D6-B1E0A3795436}" type="slidenum">
              <a:rPr lang="zh-CN" altLang="en-US" sz="1600" smtClean="0"/>
              <a:pPr/>
              <a:t>‹#›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041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342874" indent="-342874" algn="l" defTabSz="914332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>
          <a:srgbClr val="7030A0"/>
        </a:buClr>
        <a:buSzPct val="73000"/>
        <a:buFont typeface="Wingdings 2" pitchFamily="18" charset="2"/>
        <a:buChar char=""/>
        <a:defRPr lang="zh-CN" altLang="en-US" sz="24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lang="zh-CN" altLang="en-US" sz="20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lang="zh-CN" altLang="en-US" sz="18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Data Preprocessing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sz="2000" b="1" dirty="0"/>
              <a:t>——</a:t>
            </a:r>
            <a:r>
              <a:rPr lang="en-US" altLang="zh-CN" sz="2000" b="1" dirty="0" smtClean="0"/>
              <a:t>Data </a:t>
            </a:r>
            <a:r>
              <a:rPr lang="en-US" altLang="zh-CN" sz="2000" b="1" dirty="0"/>
              <a:t>Integration and </a:t>
            </a:r>
            <a:r>
              <a:rPr lang="en-US" altLang="zh-CN" sz="2000" b="1" dirty="0" smtClean="0"/>
              <a:t>Transformation——</a:t>
            </a:r>
            <a:endParaRPr lang="zh-CN" altLang="en-US" sz="2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1600" dirty="0"/>
          </a:p>
          <a:p>
            <a:r>
              <a:rPr lang="zh-CN" altLang="en-US" sz="1600" dirty="0"/>
              <a:t>徐华</a:t>
            </a:r>
            <a:endParaRPr lang="en-US" altLang="zh-CN" sz="1600" dirty="0"/>
          </a:p>
          <a:p>
            <a:r>
              <a:rPr lang="zh-CN" altLang="en-US" sz="1600" dirty="0"/>
              <a:t>清华大学 计算机系 智能技术与系统国家重点实验室</a:t>
            </a:r>
            <a:endParaRPr lang="en-US" altLang="zh-CN" sz="1600" dirty="0"/>
          </a:p>
          <a:p>
            <a:r>
              <a:rPr lang="en-US" altLang="zh-CN" sz="1600" dirty="0"/>
              <a:t>xuhua@tsinghua.edu.cn</a:t>
            </a:r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91966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Transformation: Normalization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min-max normalization</a:t>
            </a:r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z-score normalization (μ: mean, σ: standard deviation)</a:t>
            </a:r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normalization by decimal scaling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F2B0991-D73C-4320-8EF3-A8B285741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728319"/>
              </p:ext>
            </p:extLst>
          </p:nvPr>
        </p:nvGraphicFramePr>
        <p:xfrm>
          <a:off x="764743" y="1953202"/>
          <a:ext cx="73215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Equation" r:id="rId3" imgW="3340100" imgH="393700" progId="Equation.3">
                  <p:embed/>
                </p:oleObj>
              </mc:Choice>
              <mc:Fallback>
                <p:oleObj name="Equation" r:id="rId3" imgW="3340100" imgH="393700" progId="Equation.3">
                  <p:embed/>
                  <p:pic>
                    <p:nvPicPr>
                      <p:cNvPr id="13316" name="Object 4">
                        <a:extLst>
                          <a:ext uri="{FF2B5EF4-FFF2-40B4-BE49-F238E27FC236}">
                            <a16:creationId xmlns:a16="http://schemas.microsoft.com/office/drawing/2014/main" id="{464C7B51-A946-460F-8A8F-0CA4F9AEE7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743" y="1953202"/>
                        <a:ext cx="73215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C346B497-B95C-4080-A01C-E21A3B7CA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660679"/>
              </p:ext>
            </p:extLst>
          </p:nvPr>
        </p:nvGraphicFramePr>
        <p:xfrm>
          <a:off x="2981470" y="3590349"/>
          <a:ext cx="18811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Equation" r:id="rId5" imgW="634725" imgH="393529" progId="Equation.3">
                  <p:embed/>
                </p:oleObj>
              </mc:Choice>
              <mc:Fallback>
                <p:oleObj name="Equation" r:id="rId5" imgW="634725" imgH="393529" progId="Equation.3">
                  <p:embed/>
                  <p:pic>
                    <p:nvPicPr>
                      <p:cNvPr id="13317" name="Object 5">
                        <a:extLst>
                          <a:ext uri="{FF2B5EF4-FFF2-40B4-BE49-F238E27FC236}">
                            <a16:creationId xmlns:a16="http://schemas.microsoft.com/office/drawing/2014/main" id="{79F9C6F2-7860-400B-AFAC-7FD9F0B774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470" y="3590349"/>
                        <a:ext cx="1881187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6FEBD3D5-B42A-408F-9BFA-539BE1293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66318"/>
              </p:ext>
            </p:extLst>
          </p:nvPr>
        </p:nvGraphicFramePr>
        <p:xfrm>
          <a:off x="2981470" y="5029324"/>
          <a:ext cx="10668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Equation" r:id="rId7" imgW="495085" imgH="393529" progId="Equation.3">
                  <p:embed/>
                </p:oleObj>
              </mc:Choice>
              <mc:Fallback>
                <p:oleObj name="Equation" r:id="rId7" imgW="495085" imgH="393529" progId="Equation.3">
                  <p:embed/>
                  <p:pic>
                    <p:nvPicPr>
                      <p:cNvPr id="13318" name="Object 6">
                        <a:extLst>
                          <a:ext uri="{FF2B5EF4-FFF2-40B4-BE49-F238E27FC236}">
                            <a16:creationId xmlns:a16="http://schemas.microsoft.com/office/drawing/2014/main" id="{3D3F7D82-5798-403E-B14B-D21A6205A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470" y="5029324"/>
                        <a:ext cx="10668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7FACBC83-C5F3-4AFD-83E7-EC041774B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518" y="5237021"/>
            <a:ext cx="6126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5000"/>
              </a:lnSpc>
              <a:spcBef>
                <a:spcPct val="60000"/>
              </a:spcBef>
              <a:spcAft>
                <a:spcPct val="10000"/>
              </a:spcAft>
              <a:buClr>
                <a:schemeClr val="tx1"/>
              </a:buClr>
              <a:buFont typeface="Wingdings" panose="05000000000000000000" pitchFamily="2" charset="2"/>
              <a:buChar char="@"/>
              <a:defRPr b="1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lnSpc>
                <a:spcPct val="12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600" b="1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125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1400" b="1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lnSpc>
                <a:spcPct val="125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文鼎粗钢笔行楷" pitchFamily="33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文鼎粗钢笔行楷" pitchFamily="33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文鼎粗钢笔行楷" pitchFamily="33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文鼎粗钢笔行楷" pitchFamily="33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文鼎粗钢笔行楷" pitchFamily="33" charset="-122"/>
                <a:cs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000" b="0" dirty="0" smtClean="0">
                <a:latin typeface="Times New Roman" panose="02020603050405020304" pitchFamily="18" charset="0"/>
              </a:rPr>
              <a:t>,where </a:t>
            </a:r>
            <a:r>
              <a:rPr lang="en-US" altLang="zh-CN" sz="2400" b="0" i="1" dirty="0">
                <a:latin typeface="Times New Roman" panose="02020603050405020304" pitchFamily="18" charset="0"/>
              </a:rPr>
              <a:t>j</a:t>
            </a:r>
            <a:r>
              <a:rPr lang="en-US" altLang="zh-CN" sz="2000" b="0" dirty="0">
                <a:latin typeface="Times New Roman" panose="02020603050405020304" pitchFamily="18" charset="0"/>
              </a:rPr>
              <a:t> is the smallest integer such that Max(|</a:t>
            </a:r>
            <a:r>
              <a:rPr lang="el-GR" altLang="zh-CN" sz="2000" b="0" dirty="0">
                <a:latin typeface="Times New Roman" panose="02020603050405020304" pitchFamily="18" charset="0"/>
              </a:rPr>
              <a:t>ν</a:t>
            </a:r>
            <a:r>
              <a:rPr lang="en-US" altLang="zh-CN" sz="2000" b="0" dirty="0">
                <a:latin typeface="Times New Roman" panose="02020603050405020304" pitchFamily="18" charset="0"/>
              </a:rPr>
              <a:t>’|) &lt; 1</a:t>
            </a:r>
            <a:endParaRPr lang="en-US" altLang="zh-CN" sz="2400" b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7237" y="364343"/>
            <a:ext cx="3522652" cy="3522652"/>
            <a:chOff x="2805109" y="1930399"/>
            <a:chExt cx="3522652" cy="3522652"/>
          </a:xfrm>
        </p:grpSpPr>
        <p:sp>
          <p:nvSpPr>
            <p:cNvPr id="4" name="饼形 3"/>
            <p:cNvSpPr/>
            <p:nvPr/>
          </p:nvSpPr>
          <p:spPr>
            <a:xfrm rot="10800000">
              <a:off x="2805109" y="1930399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FF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饼形 4"/>
            <p:cNvSpPr/>
            <p:nvPr/>
          </p:nvSpPr>
          <p:spPr>
            <a:xfrm rot="10800000">
              <a:off x="3181339" y="2298700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FF9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饼形 5"/>
            <p:cNvSpPr/>
            <p:nvPr/>
          </p:nvSpPr>
          <p:spPr>
            <a:xfrm rot="10800000">
              <a:off x="3432168" y="2549526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FA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饼形 6"/>
            <p:cNvSpPr/>
            <p:nvPr/>
          </p:nvSpPr>
          <p:spPr>
            <a:xfrm rot="10800000">
              <a:off x="3675058" y="2786058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饼形 7"/>
            <p:cNvSpPr/>
            <p:nvPr/>
          </p:nvSpPr>
          <p:spPr>
            <a:xfrm rot="10800000">
              <a:off x="3832228" y="2952747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C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0601" y="935847"/>
            <a:ext cx="3522652" cy="3522652"/>
            <a:chOff x="4786314" y="1928802"/>
            <a:chExt cx="3522652" cy="3522652"/>
          </a:xfrm>
        </p:grpSpPr>
        <p:sp>
          <p:nvSpPr>
            <p:cNvPr id="10" name="饼形 9"/>
            <p:cNvSpPr/>
            <p:nvPr/>
          </p:nvSpPr>
          <p:spPr>
            <a:xfrm rot="10800000" flipH="1">
              <a:off x="47863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饼形 11"/>
            <p:cNvSpPr/>
            <p:nvPr/>
          </p:nvSpPr>
          <p:spPr>
            <a:xfrm rot="10800000" flipH="1">
              <a:off x="5162551" y="2297103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0800000" flipH="1">
              <a:off x="5422895" y="254792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0800000" flipH="1">
              <a:off x="5668954" y="2784461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3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0800000" flipH="1">
              <a:off x="5822931" y="295115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E6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8675" y="1293037"/>
            <a:ext cx="3522652" cy="3522652"/>
            <a:chOff x="1549414" y="1928802"/>
            <a:chExt cx="3522652" cy="3522652"/>
          </a:xfrm>
        </p:grpSpPr>
        <p:sp>
          <p:nvSpPr>
            <p:cNvPr id="17" name="饼形 16"/>
            <p:cNvSpPr/>
            <p:nvPr/>
          </p:nvSpPr>
          <p:spPr>
            <a:xfrm rot="10800000" flipV="1">
              <a:off x="15494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017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rot="10800000" flipV="1">
              <a:off x="1925644" y="2312968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009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rot="10800000" flipV="1">
              <a:off x="2176473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0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饼形 19"/>
            <p:cNvSpPr/>
            <p:nvPr/>
          </p:nvSpPr>
          <p:spPr>
            <a:xfrm rot="10800000" flipV="1">
              <a:off x="2419363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71F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饼形 20"/>
            <p:cNvSpPr/>
            <p:nvPr/>
          </p:nvSpPr>
          <p:spPr>
            <a:xfrm rot="10800000" flipV="1">
              <a:off x="2576533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A7F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5839" y="935847"/>
            <a:ext cx="3522652" cy="3522652"/>
            <a:chOff x="4643438" y="1928802"/>
            <a:chExt cx="3522652" cy="3522652"/>
          </a:xfrm>
        </p:grpSpPr>
        <p:sp>
          <p:nvSpPr>
            <p:cNvPr id="23" name="饼形 22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饼形 23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饼形 24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饼形 25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饼形 26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>
            <a:off x="301923" y="936694"/>
            <a:ext cx="3522652" cy="3522652"/>
            <a:chOff x="4643438" y="1928802"/>
            <a:chExt cx="3522652" cy="3522652"/>
          </a:xfrm>
        </p:grpSpPr>
        <p:sp>
          <p:nvSpPr>
            <p:cNvPr id="29" name="饼形 28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饼形 31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7426" y="935847"/>
            <a:ext cx="3522652" cy="3522652"/>
            <a:chOff x="1714480" y="1928802"/>
            <a:chExt cx="3522652" cy="3522652"/>
          </a:xfrm>
        </p:grpSpPr>
        <p:sp>
          <p:nvSpPr>
            <p:cNvPr id="35" name="饼形 34"/>
            <p:cNvSpPr/>
            <p:nvPr/>
          </p:nvSpPr>
          <p:spPr>
            <a:xfrm rot="5400000">
              <a:off x="1714480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 rot="5400000">
              <a:off x="2082781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 rot="5400000">
              <a:off x="2333607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 rot="5400000">
              <a:off x="2570139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D0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 rot="5400000">
              <a:off x="2736828" y="296541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5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8741" y="1078723"/>
            <a:ext cx="3522652" cy="3522652"/>
            <a:chOff x="2798748" y="1928802"/>
            <a:chExt cx="3522652" cy="3522652"/>
          </a:xfrm>
        </p:grpSpPr>
        <p:sp>
          <p:nvSpPr>
            <p:cNvPr id="41" name="饼形 40"/>
            <p:cNvSpPr/>
            <p:nvPr/>
          </p:nvSpPr>
          <p:spPr>
            <a:xfrm rot="16200000" flipH="1">
              <a:off x="279874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饼形 41"/>
            <p:cNvSpPr/>
            <p:nvPr/>
          </p:nvSpPr>
          <p:spPr>
            <a:xfrm rot="16200000" flipH="1">
              <a:off x="3182914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rot="16200000" flipH="1">
              <a:off x="3443261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4E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饼形 43"/>
            <p:cNvSpPr/>
            <p:nvPr/>
          </p:nvSpPr>
          <p:spPr>
            <a:xfrm rot="16200000" flipH="1">
              <a:off x="3695678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饼形 44"/>
            <p:cNvSpPr/>
            <p:nvPr/>
          </p:nvSpPr>
          <p:spPr>
            <a:xfrm rot="16200000" flipH="1">
              <a:off x="3840136" y="2965419"/>
              <a:ext cx="1458916" cy="1458916"/>
            </a:xfrm>
            <a:prstGeom prst="pie">
              <a:avLst>
                <a:gd name="adj1" fmla="val 2666872"/>
                <a:gd name="adj2" fmla="val 5447314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5839" y="927945"/>
            <a:ext cx="3522652" cy="3522652"/>
            <a:chOff x="1357290" y="1285860"/>
            <a:chExt cx="3522652" cy="3522652"/>
          </a:xfrm>
        </p:grpSpPr>
        <p:sp>
          <p:nvSpPr>
            <p:cNvPr id="47" name="饼形 46"/>
            <p:cNvSpPr/>
            <p:nvPr/>
          </p:nvSpPr>
          <p:spPr>
            <a:xfrm rot="16200000" flipV="1">
              <a:off x="1357290" y="1285860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饼形 47"/>
            <p:cNvSpPr/>
            <p:nvPr/>
          </p:nvSpPr>
          <p:spPr>
            <a:xfrm rot="16200000" flipV="1">
              <a:off x="1725591" y="1662090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8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饼形 48"/>
            <p:cNvSpPr/>
            <p:nvPr/>
          </p:nvSpPr>
          <p:spPr>
            <a:xfrm rot="16200000" flipV="1">
              <a:off x="1976417" y="191291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饼形 49"/>
            <p:cNvSpPr/>
            <p:nvPr/>
          </p:nvSpPr>
          <p:spPr>
            <a:xfrm rot="16200000" flipV="1">
              <a:off x="2212949" y="2155809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E1F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饼形 50"/>
            <p:cNvSpPr/>
            <p:nvPr/>
          </p:nvSpPr>
          <p:spPr>
            <a:xfrm rot="16200000" flipV="1">
              <a:off x="2379638" y="231297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ECF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0"/>
          <p:cNvSpPr txBox="1"/>
          <p:nvPr/>
        </p:nvSpPr>
        <p:spPr>
          <a:xfrm>
            <a:off x="5702168" y="3369775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Thanks</a:t>
            </a:r>
            <a:r>
              <a:rPr kumimoji="1"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！</a:t>
            </a:r>
            <a:endParaRPr kumimoji="1"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3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Preprocessing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b="1" dirty="0"/>
              <a:t>About data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Why preprocess the data?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Descriptive data summarization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Data cleaning 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>
                <a:solidFill>
                  <a:srgbClr val="0432FF"/>
                </a:solidFill>
              </a:rPr>
              <a:t>Data integration and transformation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Data reduction</a:t>
            </a:r>
            <a:endParaRPr lang="en-US" altLang="zh-CN" sz="2000" b="1" dirty="0">
              <a:solidFill>
                <a:schemeClr val="hlink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Discretization and concept hierarchy generation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353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Integration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9063093" cy="527221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2000" b="1" dirty="0"/>
              <a:t>Data integration(</a:t>
            </a:r>
            <a:r>
              <a:rPr lang="zh-CN" altLang="en-US" sz="2000" b="1" dirty="0"/>
              <a:t>数据集成</a:t>
            </a:r>
            <a:r>
              <a:rPr lang="en-US" altLang="zh-CN" sz="2000" b="1" dirty="0"/>
              <a:t>): 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/>
              <a:t>Combines data from multiple sources into a coherent store</a:t>
            </a:r>
          </a:p>
          <a:p>
            <a:pPr>
              <a:spcBef>
                <a:spcPts val="0"/>
              </a:spcBef>
            </a:pPr>
            <a:r>
              <a:rPr lang="en-US" altLang="zh-CN" sz="2000" b="1" dirty="0"/>
              <a:t>Schema integration (schema</a:t>
            </a:r>
            <a:r>
              <a:rPr lang="zh-CN" altLang="en-US" sz="2000" b="1" dirty="0"/>
              <a:t>集成</a:t>
            </a:r>
            <a:r>
              <a:rPr lang="en-US" altLang="zh-CN" sz="2000" b="1" dirty="0"/>
              <a:t>)</a:t>
            </a:r>
            <a:endParaRPr lang="zh-CN" altLang="en-US" sz="2000" b="1" dirty="0"/>
          </a:p>
          <a:p>
            <a:pPr lvl="1">
              <a:spcBef>
                <a:spcPts val="600"/>
              </a:spcBef>
            </a:pPr>
            <a:r>
              <a:rPr lang="en-US" altLang="zh-CN" sz="1800" b="1"/>
              <a:t>Integrate </a:t>
            </a:r>
            <a:r>
              <a:rPr lang="en-US" altLang="zh-CN" sz="1800" b="1" smtClean="0"/>
              <a:t>raw </a:t>
            </a:r>
            <a:r>
              <a:rPr lang="en-US" altLang="zh-CN" sz="1800" b="1" smtClean="0"/>
              <a:t>data </a:t>
            </a:r>
            <a:r>
              <a:rPr lang="en-US" altLang="zh-CN" sz="1800" b="1" dirty="0"/>
              <a:t>from different sources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/>
              <a:t>Entity identification problem: identify real world entities from multiple data sources, e.g., </a:t>
            </a:r>
            <a:r>
              <a:rPr lang="en-US" altLang="zh-CN" sz="1800" b="1" dirty="0" err="1"/>
              <a:t>A.cust</a:t>
            </a:r>
            <a:r>
              <a:rPr lang="en-US" altLang="zh-CN" sz="1800" b="1" dirty="0"/>
              <a:t>-id </a:t>
            </a:r>
            <a:r>
              <a:rPr lang="en-US" altLang="zh-CN" sz="1800" b="1" dirty="0">
                <a:sym typeface="Symbol" panose="05050102010706020507" pitchFamily="18" charset="2"/>
              </a:rPr>
              <a:t> </a:t>
            </a:r>
            <a:r>
              <a:rPr lang="en-US" altLang="zh-CN" sz="1800" b="1" dirty="0" err="1">
                <a:sym typeface="Symbol" panose="05050102010706020507" pitchFamily="18" charset="2"/>
              </a:rPr>
              <a:t>B.</a:t>
            </a:r>
            <a:r>
              <a:rPr lang="en-US" altLang="zh-CN" sz="1800" b="1" dirty="0" err="1"/>
              <a:t>cust</a:t>
            </a:r>
            <a:r>
              <a:rPr lang="en-US" altLang="zh-CN" sz="1800" b="1" dirty="0"/>
              <a:t>-#</a:t>
            </a:r>
          </a:p>
          <a:p>
            <a:pPr>
              <a:spcBef>
                <a:spcPts val="0"/>
              </a:spcBef>
            </a:pPr>
            <a:r>
              <a:rPr lang="en-US" altLang="zh-CN" sz="2000" b="1" dirty="0"/>
              <a:t>Detecting and resolving data value conflicts (</a:t>
            </a:r>
            <a:r>
              <a:rPr lang="zh-CN" altLang="en-US" sz="2000" b="1" dirty="0"/>
              <a:t>值冲突</a:t>
            </a:r>
            <a:r>
              <a:rPr lang="en-US" altLang="zh-CN" sz="2000" b="1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/>
              <a:t>For the same real world entity, attribute values from different sources are different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/>
              <a:t>Possible reasons: different representations, different scales, e.g., metric vs. British units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50" y="3562350"/>
            <a:ext cx="2343150" cy="3295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828" y="1563846"/>
            <a:ext cx="2075315" cy="18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Handling Redundancy in Data Integration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/>
              <a:t>Redundant data occur often when integration of multiple databases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i="1" dirty="0"/>
              <a:t>Object identification</a:t>
            </a:r>
            <a:r>
              <a:rPr lang="en-US" altLang="zh-CN" sz="1800" b="1" dirty="0"/>
              <a:t>:  The same attribute or object may have different names in different databases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i="1" dirty="0"/>
              <a:t>Derivable data (</a:t>
            </a:r>
            <a:r>
              <a:rPr lang="zh-CN" altLang="en-US" sz="1800" b="1" i="1" dirty="0"/>
              <a:t>导出性数据</a:t>
            </a:r>
            <a:r>
              <a:rPr lang="en-US" altLang="zh-CN" sz="1800" b="1" i="1" dirty="0"/>
              <a:t>):</a:t>
            </a:r>
            <a:r>
              <a:rPr lang="en-US" altLang="zh-CN" sz="1800" b="1" dirty="0"/>
              <a:t> One attribute may be a “derived” attribute in another table, e.g., annual revenue</a:t>
            </a:r>
            <a:r>
              <a:rPr lang="zh-CN" altLang="en-US" sz="1800" b="1" dirty="0"/>
              <a:t>（年度税收）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432FF"/>
                </a:solidFill>
              </a:rPr>
              <a:t>Redundant attributes may be able to be detected by </a:t>
            </a:r>
            <a:r>
              <a:rPr lang="en-US" altLang="zh-CN" sz="2000" b="1" i="1" dirty="0">
                <a:solidFill>
                  <a:srgbClr val="0432FF"/>
                </a:solidFill>
              </a:rPr>
              <a:t>correlation analysis</a:t>
            </a:r>
            <a:endParaRPr lang="en-US" altLang="zh-CN" sz="2000" b="1" dirty="0">
              <a:solidFill>
                <a:srgbClr val="0432FF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432FF"/>
                </a:solidFill>
              </a:rPr>
              <a:t>Careful integration of the data from multiple sources may help reduce/avoid redundancies and inconsistencies and improve mining speed and quality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8" y="4252684"/>
            <a:ext cx="3033486" cy="2275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86" y="4394199"/>
            <a:ext cx="393612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Handling Redundancy in Data Integration</a:t>
            </a:r>
            <a:endParaRPr lang="zh-CN" altLang="en-US" sz="2000" b="1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74" y="3418114"/>
            <a:ext cx="6345996" cy="3439886"/>
          </a:xfr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965"/>
            <a:ext cx="5894574" cy="31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2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Correlation Analysis (Numerical Data)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63961" y="1404813"/>
                <a:ext cx="11256564" cy="52722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000" b="1" dirty="0" smtClean="0"/>
                  <a:t>Correlation coefficient (also called </a:t>
                </a:r>
                <a:r>
                  <a:rPr lang="en-US" altLang="zh-CN" sz="2000" b="1" dirty="0">
                    <a:solidFill>
                      <a:srgbClr val="0432FF"/>
                    </a:solidFill>
                  </a:rPr>
                  <a:t>Pearson’s product moment coefficient</a:t>
                </a:r>
                <a:r>
                  <a:rPr lang="en-US" altLang="zh-CN" sz="2000" b="1" dirty="0"/>
                  <a:t>)</a:t>
                </a:r>
                <a:r>
                  <a:rPr lang="zh-CN" altLang="en-US" sz="2000" b="1" dirty="0"/>
                  <a:t>（积差相关系数）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b="1" dirty="0"/>
              </a:p>
              <a:p>
                <a:pPr>
                  <a:lnSpc>
                    <a:spcPct val="110000"/>
                  </a:lnSpc>
                </a:pPr>
                <a:endParaRPr lang="en-US" altLang="zh-CN" b="1" dirty="0"/>
              </a:p>
              <a:p>
                <a:pPr>
                  <a:lnSpc>
                    <a:spcPct val="110000"/>
                  </a:lnSpc>
                </a:pPr>
                <a:endParaRPr lang="en-US" altLang="zh-CN" b="1" dirty="0"/>
              </a:p>
              <a:p>
                <a:pPr lvl="1">
                  <a:lnSpc>
                    <a:spcPct val="110000"/>
                  </a:lnSpc>
                  <a:buFont typeface="Wingdings" panose="05000000000000000000" pitchFamily="2" charset="2"/>
                  <a:buNone/>
                </a:pPr>
                <a:r>
                  <a:rPr lang="en-US" altLang="zh-CN" sz="1600" b="1" smtClean="0"/>
                  <a:t>    where </a:t>
                </a:r>
                <a:r>
                  <a:rPr lang="en-US" altLang="zh-CN" sz="1600" b="1" dirty="0"/>
                  <a:t>n is the number of tuples,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sz="1600" b="1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CN" sz="1600" b="1" dirty="0"/>
                  <a:t>are the respective means of A and B, </a:t>
                </a:r>
                <a:r>
                  <a:rPr lang="el-GR" altLang="zh-CN" sz="1600" b="1" dirty="0"/>
                  <a:t>σ</a:t>
                </a:r>
                <a:r>
                  <a:rPr lang="en-US" altLang="zh-CN" sz="1600" b="1" baseline="-25000" dirty="0"/>
                  <a:t>A </a:t>
                </a:r>
                <a:r>
                  <a:rPr lang="en-US" altLang="zh-CN" sz="1600" b="1" dirty="0"/>
                  <a:t>and </a:t>
                </a:r>
                <a:r>
                  <a:rPr lang="el-GR" altLang="zh-CN" sz="1600" b="1" dirty="0"/>
                  <a:t>σ</a:t>
                </a:r>
                <a:r>
                  <a:rPr lang="en-US" altLang="zh-CN" sz="1600" b="1" baseline="-25000" dirty="0"/>
                  <a:t>B </a:t>
                </a:r>
                <a:r>
                  <a:rPr lang="en-US" altLang="zh-CN" sz="1600" b="1" dirty="0"/>
                  <a:t>are the respective standard deviation of A and B, and </a:t>
                </a:r>
                <a:r>
                  <a:rPr lang="el-GR" altLang="zh-CN" sz="1600" b="1" dirty="0"/>
                  <a:t>Σ</a:t>
                </a:r>
                <a:r>
                  <a:rPr lang="en-US" altLang="zh-CN" sz="1600" b="1" dirty="0"/>
                  <a:t>(AB) is the sum of the AB cross-product.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000" b="1" dirty="0"/>
                  <a:t>If </a:t>
                </a:r>
                <a:r>
                  <a:rPr lang="en-US" altLang="zh-CN" sz="2000" b="1" dirty="0" err="1"/>
                  <a:t>r</a:t>
                </a:r>
                <a:r>
                  <a:rPr lang="en-US" altLang="zh-CN" sz="2000" b="1" baseline="-25000" dirty="0" err="1"/>
                  <a:t>A,B</a:t>
                </a:r>
                <a:r>
                  <a:rPr lang="en-US" altLang="zh-CN" sz="2000" b="1" dirty="0"/>
                  <a:t> &gt; 0, A and B are positively correlated (A’s values increase as B’s.  The higher, the stronger correlation.)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000" b="1" dirty="0" err="1"/>
                  <a:t>r</a:t>
                </a:r>
                <a:r>
                  <a:rPr lang="en-US" altLang="zh-CN" sz="2000" b="1" baseline="-25000" dirty="0" err="1"/>
                  <a:t>A,B</a:t>
                </a:r>
                <a:r>
                  <a:rPr lang="en-US" altLang="zh-CN" sz="2000" b="1" dirty="0"/>
                  <a:t> = 0: independent;  </a:t>
                </a:r>
                <a:r>
                  <a:rPr lang="en-US" altLang="zh-CN" sz="2000" b="1" dirty="0" err="1"/>
                  <a:t>r</a:t>
                </a:r>
                <a:r>
                  <a:rPr lang="en-US" altLang="zh-CN" sz="2000" b="1" baseline="-25000" dirty="0" err="1"/>
                  <a:t>A,B</a:t>
                </a:r>
                <a:r>
                  <a:rPr lang="en-US" altLang="zh-CN" sz="2000" b="1" dirty="0"/>
                  <a:t> &lt; 0: negatively correlated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961" y="1404813"/>
                <a:ext cx="11256564" cy="5272212"/>
              </a:xfrm>
              <a:blipFill>
                <a:blip r:embed="rId3"/>
                <a:stretch>
                  <a:fillRect l="-54" t="-462" r="-1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4CA2E28D-99BF-4708-A83A-F0EC2E0466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616582"/>
              </p:ext>
            </p:extLst>
          </p:nvPr>
        </p:nvGraphicFramePr>
        <p:xfrm>
          <a:off x="1096241" y="2403764"/>
          <a:ext cx="54006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4" imgW="2590800" imgH="469900" progId="Equation.3">
                  <p:embed/>
                </p:oleObj>
              </mc:Choice>
              <mc:Fallback>
                <p:oleObj name="Equation" r:id="rId4" imgW="2590800" imgH="469900" progId="Equation.3">
                  <p:embed/>
                  <p:pic>
                    <p:nvPicPr>
                      <p:cNvPr id="9220" name="Object 4">
                        <a:extLst>
                          <a:ext uri="{FF2B5EF4-FFF2-40B4-BE49-F238E27FC236}">
                            <a16:creationId xmlns:a16="http://schemas.microsoft.com/office/drawing/2014/main" id="{7CCA4E2E-37D9-48A0-9BB1-ABB5652172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241" y="2403764"/>
                        <a:ext cx="540067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9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Correlation Analysis (Categorical Data)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l-GR" altLang="zh-CN" sz="2000" b="1" dirty="0"/>
              <a:t>Χ</a:t>
            </a:r>
            <a:r>
              <a:rPr lang="en-US" altLang="zh-CN" sz="2000" b="1" baseline="30000" dirty="0"/>
              <a:t>2</a:t>
            </a:r>
            <a:r>
              <a:rPr lang="en-US" altLang="zh-CN" sz="2000" b="1" dirty="0"/>
              <a:t> (chi-square</a:t>
            </a:r>
            <a:r>
              <a:rPr lang="zh-CN" altLang="en-US" sz="2000" b="1" dirty="0"/>
              <a:t>，卡方检验</a:t>
            </a:r>
            <a:r>
              <a:rPr lang="en-US" altLang="zh-CN" sz="2000" b="1" dirty="0"/>
              <a:t>) test</a:t>
            </a:r>
            <a:endParaRPr lang="el-GR" altLang="zh-CN" sz="2000" b="1" dirty="0"/>
          </a:p>
          <a:p>
            <a:pPr>
              <a:lnSpc>
                <a:spcPct val="110000"/>
              </a:lnSpc>
            </a:pPr>
            <a:endParaRPr lang="en-US" altLang="zh-CN" b="1" dirty="0"/>
          </a:p>
          <a:p>
            <a:pPr>
              <a:lnSpc>
                <a:spcPct val="110000"/>
              </a:lnSpc>
            </a:pPr>
            <a:endParaRPr lang="en-US" altLang="zh-CN" b="1" dirty="0"/>
          </a:p>
          <a:p>
            <a:pPr>
              <a:lnSpc>
                <a:spcPct val="110000"/>
              </a:lnSpc>
            </a:pPr>
            <a:r>
              <a:rPr lang="en-US" altLang="zh-CN" sz="2000" b="1" dirty="0"/>
              <a:t>The larger the </a:t>
            </a:r>
            <a:r>
              <a:rPr lang="el-GR" altLang="zh-CN" sz="2000" b="1" dirty="0"/>
              <a:t>Χ</a:t>
            </a:r>
            <a:r>
              <a:rPr lang="en-US" altLang="zh-CN" sz="2000" b="1" baseline="30000" dirty="0"/>
              <a:t>2</a:t>
            </a:r>
            <a:r>
              <a:rPr lang="en-US" altLang="zh-CN" sz="2000" b="1" dirty="0"/>
              <a:t> value, the more likely the variables are related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/>
              <a:t>The cells that contribute the most to the </a:t>
            </a:r>
            <a:r>
              <a:rPr lang="el-GR" altLang="zh-CN" sz="2000" b="1" dirty="0"/>
              <a:t>Χ</a:t>
            </a:r>
            <a:r>
              <a:rPr lang="en-US" altLang="zh-CN" sz="2000" b="1" baseline="30000" dirty="0"/>
              <a:t>2</a:t>
            </a:r>
            <a:r>
              <a:rPr lang="en-US" altLang="zh-CN" sz="2000" b="1" dirty="0"/>
              <a:t> value are those whose actual count is very different from the expected count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/>
              <a:t>Correlation does not imply causality</a:t>
            </a:r>
            <a:r>
              <a:rPr lang="zh-CN" altLang="en-US" sz="2000" b="1" dirty="0"/>
              <a:t>（因果关系）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# of hospitals and # of car-theft in a city are correlated</a:t>
            </a:r>
          </a:p>
          <a:p>
            <a:pPr lvl="1">
              <a:lnSpc>
                <a:spcPct val="110000"/>
              </a:lnSpc>
            </a:pPr>
            <a:r>
              <a:rPr lang="en-US" altLang="zh-CN" sz="1800" b="1" dirty="0"/>
              <a:t>Both are causally linked to the third variable: population</a:t>
            </a:r>
            <a:r>
              <a:rPr lang="zh-CN" altLang="en-US" sz="1800" b="1" dirty="0"/>
              <a:t>（人口）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B30C09B9-A83D-4CB5-BFA6-705DB4FCD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169650"/>
              </p:ext>
            </p:extLst>
          </p:nvPr>
        </p:nvGraphicFramePr>
        <p:xfrm>
          <a:off x="2000464" y="1961099"/>
          <a:ext cx="374808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2057400" imgH="444500" progId="Equation.3">
                  <p:embed/>
                </p:oleObj>
              </mc:Choice>
              <mc:Fallback>
                <p:oleObj name="Equation" r:id="rId3" imgW="2057400" imgH="444500" progId="Equation.3">
                  <p:embed/>
                  <p:pic>
                    <p:nvPicPr>
                      <p:cNvPr id="10244" name="Object 4">
                        <a:extLst>
                          <a:ext uri="{FF2B5EF4-FFF2-40B4-BE49-F238E27FC236}">
                            <a16:creationId xmlns:a16="http://schemas.microsoft.com/office/drawing/2014/main" id="{92E1E6B3-E189-46BA-A870-DF1A3CAE6F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464" y="1961099"/>
                        <a:ext cx="3748088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599" y="4994513"/>
            <a:ext cx="3098801" cy="1631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486" y="3700993"/>
            <a:ext cx="2976032" cy="29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 Chi-Square Calculation: An Example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3241963"/>
            <a:ext cx="11256564" cy="34350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l-GR" altLang="zh-CN" sz="2000" b="1" dirty="0"/>
              <a:t>Χ2 (</a:t>
            </a:r>
            <a:r>
              <a:rPr lang="en-US" altLang="zh-CN" sz="2000" b="1" dirty="0"/>
              <a:t>chi-square) calculation (numbers in parenthesis are expected counts calculated based on the data distribution in the two categories)</a:t>
            </a:r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It shows that </a:t>
            </a:r>
            <a:r>
              <a:rPr lang="en-US" altLang="zh-CN" sz="2000" b="1" dirty="0" err="1"/>
              <a:t>like_science_fiction</a:t>
            </a:r>
            <a:r>
              <a:rPr lang="zh-CN" altLang="en-US" sz="2000" b="1" dirty="0"/>
              <a:t>（科幻小说） </a:t>
            </a:r>
            <a:r>
              <a:rPr lang="en-US" altLang="zh-CN" sz="2000" b="1" dirty="0"/>
              <a:t>and </a:t>
            </a:r>
            <a:r>
              <a:rPr lang="en-US" altLang="zh-CN" sz="2000" b="1" dirty="0" err="1"/>
              <a:t>play_chess</a:t>
            </a:r>
            <a:r>
              <a:rPr lang="en-US" altLang="zh-CN" sz="2000" b="1" dirty="0"/>
              <a:t> are correlated in the group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7159BC0B-EB11-4400-B302-E8EFB259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23262"/>
              </p:ext>
            </p:extLst>
          </p:nvPr>
        </p:nvGraphicFramePr>
        <p:xfrm>
          <a:off x="2700552" y="1468403"/>
          <a:ext cx="6096000" cy="1595436"/>
        </p:xfrm>
        <a:graphic>
          <a:graphicData uri="http://schemas.openxmlformats.org/drawingml/2006/table">
            <a:tbl>
              <a:tblPr/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250(90)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200(360)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50(210)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1000(840)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6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imes New Roman" pitchFamily="18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31">
            <a:extLst>
              <a:ext uri="{FF2B5EF4-FFF2-40B4-BE49-F238E27FC236}">
                <a16:creationId xmlns:a16="http://schemas.microsoft.com/office/drawing/2014/main" id="{8CB832E5-6432-46BE-B910-A2E59CD0A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72919"/>
              </p:ext>
            </p:extLst>
          </p:nvPr>
        </p:nvGraphicFramePr>
        <p:xfrm>
          <a:off x="956541" y="4320197"/>
          <a:ext cx="748506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3" imgW="4381500" imgH="419100" progId="Equation.3">
                  <p:embed/>
                </p:oleObj>
              </mc:Choice>
              <mc:Fallback>
                <p:oleObj name="Equation" r:id="rId3" imgW="4381500" imgH="419100" progId="Equation.3">
                  <p:embed/>
                  <p:pic>
                    <p:nvPicPr>
                      <p:cNvPr id="11295" name="Object 31">
                        <a:extLst>
                          <a:ext uri="{FF2B5EF4-FFF2-40B4-BE49-F238E27FC236}">
                            <a16:creationId xmlns:a16="http://schemas.microsoft.com/office/drawing/2014/main" id="{2D450F68-FBDC-4AE0-8FE6-47B35CB30F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541" y="4320197"/>
                        <a:ext cx="7485063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Transformation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Smoothing</a:t>
            </a:r>
            <a:r>
              <a:rPr lang="zh-CN" altLang="en-US" sz="2000" b="1" dirty="0"/>
              <a:t>（平滑）</a:t>
            </a:r>
            <a:r>
              <a:rPr lang="en-US" altLang="zh-CN" sz="2000" b="1" dirty="0"/>
              <a:t>: remove noise from data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Aggregation</a:t>
            </a:r>
            <a:r>
              <a:rPr lang="zh-CN" altLang="en-US" sz="2000" b="1" dirty="0"/>
              <a:t>（聚合）</a:t>
            </a:r>
            <a:r>
              <a:rPr lang="en-US" altLang="zh-CN" sz="2000" b="1" dirty="0"/>
              <a:t>: summarization, data cube construction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Generalization</a:t>
            </a:r>
            <a:r>
              <a:rPr lang="zh-CN" altLang="en-US" sz="2000" b="1" dirty="0"/>
              <a:t>（泛化）</a:t>
            </a:r>
            <a:r>
              <a:rPr lang="en-US" altLang="zh-CN" sz="2000" b="1" dirty="0"/>
              <a:t>: concept hierarchy climbing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Normalization</a:t>
            </a:r>
            <a:r>
              <a:rPr lang="zh-CN" altLang="en-US" sz="2000" b="1" dirty="0"/>
              <a:t>（规范化）</a:t>
            </a:r>
            <a:r>
              <a:rPr lang="en-US" altLang="zh-CN" sz="2000" b="1" dirty="0"/>
              <a:t>: scaled to fall within a small, specified range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min-max normalization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z-score normalization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normalization by decimal scaling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Attribute/feature construction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New attributes constructed from the given ones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911" y="3693885"/>
            <a:ext cx="3691098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2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030A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singhua" id="{D780B322-CDB6-4BA8-92AF-5C3DE9114273}" vid="{85E16F8F-05B1-4403-9C71-87521E2523D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</Template>
  <TotalTime>78964</TotalTime>
  <Words>515</Words>
  <Application>Microsoft Office PowerPoint</Application>
  <PresentationFormat>宽屏</PresentationFormat>
  <Paragraphs>89</Paragraphs>
  <Slides>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新細明體</vt:lpstr>
      <vt:lpstr>方正粗黑宋简体</vt:lpstr>
      <vt:lpstr>SimSun</vt:lpstr>
      <vt:lpstr>SimSun</vt:lpstr>
      <vt:lpstr>Microsoft YaHei</vt:lpstr>
      <vt:lpstr>Arial</vt:lpstr>
      <vt:lpstr>Calibri</vt:lpstr>
      <vt:lpstr>Cambria Math</vt:lpstr>
      <vt:lpstr>Symbol</vt:lpstr>
      <vt:lpstr>Tahoma</vt:lpstr>
      <vt:lpstr>Times New Roman</vt:lpstr>
      <vt:lpstr>Wingdings</vt:lpstr>
      <vt:lpstr>Wingdings 2</vt:lpstr>
      <vt:lpstr>Tsinghua</vt:lpstr>
      <vt:lpstr>Equation</vt:lpstr>
      <vt:lpstr>Data Preprocessing ——Data Integration and Transformation——</vt:lpstr>
      <vt:lpstr>Data Preprocessing</vt:lpstr>
      <vt:lpstr>Data Integration</vt:lpstr>
      <vt:lpstr>Handling Redundancy in Data Integration</vt:lpstr>
      <vt:lpstr>Handling Redundancy in Data Integration</vt:lpstr>
      <vt:lpstr>Correlation Analysis (Numerical Data)</vt:lpstr>
      <vt:lpstr>Correlation Analysis (Categorical Data)</vt:lpstr>
      <vt:lpstr> Chi-Square Calculation: An Example</vt:lpstr>
      <vt:lpstr>Data Transformation</vt:lpstr>
      <vt:lpstr>Data Transformation: Normalization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新闻和用户生成内容的交互分析</dc:title>
  <dc:creator>Lei Hou</dc:creator>
  <cp:lastModifiedBy>xuhua</cp:lastModifiedBy>
  <cp:revision>6151</cp:revision>
  <cp:lastPrinted>2019-04-19T01:46:34Z</cp:lastPrinted>
  <dcterms:created xsi:type="dcterms:W3CDTF">2013-09-16T02:46:25Z</dcterms:created>
  <dcterms:modified xsi:type="dcterms:W3CDTF">2022-03-21T03:59:27Z</dcterms:modified>
</cp:coreProperties>
</file>